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3" r:id="rId2"/>
    <p:sldId id="256" r:id="rId3"/>
    <p:sldId id="278" r:id="rId4"/>
    <p:sldId id="280" r:id="rId5"/>
    <p:sldId id="283" r:id="rId6"/>
    <p:sldId id="287" r:id="rId7"/>
    <p:sldId id="285" r:id="rId8"/>
    <p:sldId id="274" r:id="rId9"/>
    <p:sldId id="272" r:id="rId10"/>
    <p:sldId id="284" r:id="rId11"/>
    <p:sldId id="286" r:id="rId12"/>
    <p:sldId id="262" r:id="rId13"/>
    <p:sldId id="288" r:id="rId14"/>
    <p:sldId id="267" r:id="rId15"/>
    <p:sldId id="294" r:id="rId16"/>
    <p:sldId id="268" r:id="rId17"/>
    <p:sldId id="273" r:id="rId18"/>
    <p:sldId id="266" r:id="rId19"/>
    <p:sldId id="295" r:id="rId20"/>
    <p:sldId id="259" r:id="rId21"/>
    <p:sldId id="271" r:id="rId22"/>
    <p:sldId id="277" r:id="rId23"/>
    <p:sldId id="270" r:id="rId24"/>
    <p:sldId id="260" r:id="rId25"/>
    <p:sldId id="261" r:id="rId26"/>
    <p:sldId id="289" r:id="rId27"/>
    <p:sldId id="257" r:id="rId28"/>
    <p:sldId id="291" r:id="rId29"/>
    <p:sldId id="275" r:id="rId30"/>
    <p:sldId id="293" r:id="rId31"/>
    <p:sldId id="276" r:id="rId32"/>
    <p:sldId id="258" r:id="rId33"/>
    <p:sldId id="265" r:id="rId34"/>
    <p:sldId id="269" r:id="rId35"/>
    <p:sldId id="290" r:id="rId36"/>
    <p:sldId id="264"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930"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A384EE0-6E9B-4869-B3E8-98EAF9F0487C}" type="datetimeFigureOut">
              <a:rPr lang="en-US" smtClean="0"/>
              <a:pPr/>
              <a:t>12/21/2012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B5F6427-9367-446F-8884-A5996C249832}"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384EE0-6E9B-4869-B3E8-98EAF9F0487C}" type="datetimeFigureOut">
              <a:rPr lang="en-US" smtClean="0"/>
              <a:pPr/>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F6427-9367-446F-8884-A5996C2498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B5F6427-9367-446F-8884-A5996C249832}"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384EE0-6E9B-4869-B3E8-98EAF9F0487C}" type="datetimeFigureOut">
              <a:rPr lang="en-US" smtClean="0"/>
              <a:pPr/>
              <a:t>12/21/2012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A384EE0-6E9B-4869-B3E8-98EAF9F0487C}" type="datetimeFigureOut">
              <a:rPr lang="en-US" smtClean="0"/>
              <a:pPr/>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B5F6427-9367-446F-8884-A5996C249832}"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A384EE0-6E9B-4869-B3E8-98EAF9F0487C}" type="datetimeFigureOut">
              <a:rPr lang="en-US" smtClean="0"/>
              <a:pPr/>
              <a:t>12/21/2012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B5F6427-9367-446F-8884-A5996C249832}"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A384EE0-6E9B-4869-B3E8-98EAF9F0487C}" type="datetimeFigureOut">
              <a:rPr lang="en-US" smtClean="0"/>
              <a:pPr/>
              <a:t>12/21/2012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F6427-9367-446F-8884-A5996C249832}"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A384EE0-6E9B-4869-B3E8-98EAF9F0487C}" type="datetimeFigureOut">
              <a:rPr lang="en-US" smtClean="0"/>
              <a:pPr/>
              <a:t>12/21/2012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B5F6427-9367-446F-8884-A5996C249832}"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384EE0-6E9B-4869-B3E8-98EAF9F0487C}" type="datetimeFigureOut">
              <a:rPr lang="en-US" smtClean="0"/>
              <a:pPr/>
              <a:t>12/21/2012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B5F6427-9367-446F-8884-A5996C2498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A384EE0-6E9B-4869-B3E8-98EAF9F0487C}" type="datetimeFigureOut">
              <a:rPr lang="en-US" smtClean="0"/>
              <a:pPr/>
              <a:t>12/21/2012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B5F6427-9367-446F-8884-A5996C2498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B5F6427-9367-446F-8884-A5996C249832}"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A384EE0-6E9B-4869-B3E8-98EAF9F0487C}" type="datetimeFigureOut">
              <a:rPr lang="en-US" smtClean="0"/>
              <a:pPr/>
              <a:t>12/21/2012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B5F6427-9367-446F-8884-A5996C249832}"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A384EE0-6E9B-4869-B3E8-98EAF9F0487C}" type="datetimeFigureOut">
              <a:rPr lang="en-US" smtClean="0"/>
              <a:pPr/>
              <a:t>12/21/2012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A384EE0-6E9B-4869-B3E8-98EAF9F0487C}" type="datetimeFigureOut">
              <a:rPr lang="en-US" smtClean="0"/>
              <a:pPr/>
              <a:t>12/21/2012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B5F6427-9367-446F-8884-A5996C249832}"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352800"/>
            <a:ext cx="7775014" cy="523220"/>
          </a:xfrm>
          <a:prstGeom prst="rect">
            <a:avLst/>
          </a:prstGeom>
        </p:spPr>
        <p:txBody>
          <a:bodyPr wrap="none">
            <a:spAutoFit/>
          </a:bodyPr>
          <a:lstStyle/>
          <a:p>
            <a:r>
              <a:rPr lang="en-US" sz="2800" dirty="0" smtClean="0"/>
              <a:t>http://kennedypsychology12.wordpress.com/</a:t>
            </a:r>
            <a:endParaRPr lang="en-US" sz="2800" dirty="0"/>
          </a:p>
        </p:txBody>
      </p:sp>
      <p:sp>
        <p:nvSpPr>
          <p:cNvPr id="4" name="Subtitle 3"/>
          <p:cNvSpPr>
            <a:spLocks noGrp="1"/>
          </p:cNvSpPr>
          <p:nvPr>
            <p:ph type="subTitle" idx="1"/>
          </p:nvPr>
        </p:nvSpPr>
        <p:spPr/>
        <p:txBody>
          <a:bodyPr/>
          <a:lstStyle/>
          <a:p>
            <a:endParaRPr lang="en-US" dirty="0" smtClean="0"/>
          </a:p>
          <a:p>
            <a:endParaRPr lang="en-US" dirty="0"/>
          </a:p>
        </p:txBody>
      </p:sp>
      <p:sp>
        <p:nvSpPr>
          <p:cNvPr id="3" name="Title 2"/>
          <p:cNvSpPr>
            <a:spLocks noGrp="1"/>
          </p:cNvSpPr>
          <p:nvPr>
            <p:ph type="ctrTitle"/>
          </p:nvPr>
        </p:nvSpPr>
        <p:spPr/>
        <p:txBody>
          <a:bodyPr>
            <a:normAutofit fontScale="90000"/>
          </a:bodyPr>
          <a:lstStyle/>
          <a:p>
            <a:r>
              <a:rPr lang="en-US" dirty="0" smtClean="0"/>
              <a:t>Psychology  12: </a:t>
            </a:r>
            <a:br>
              <a:rPr lang="en-US" dirty="0" smtClean="0"/>
            </a:br>
            <a:r>
              <a:rPr lang="en-US" dirty="0" smtClean="0"/>
              <a:t>A Technology Implementation Plan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The Class Blog</a:t>
            </a:r>
            <a:endParaRPr lang="en-US" dirty="0"/>
          </a:p>
        </p:txBody>
      </p:sp>
      <p:sp>
        <p:nvSpPr>
          <p:cNvPr id="10" name="Content Placeholder 9"/>
          <p:cNvSpPr>
            <a:spLocks noGrp="1"/>
          </p:cNvSpPr>
          <p:nvPr>
            <p:ph sz="quarter" idx="1"/>
          </p:nvPr>
        </p:nvSpPr>
        <p:spPr>
          <a:prstGeom prst="rect">
            <a:avLst/>
          </a:prstGeom>
        </p:spPr>
        <p:txBody>
          <a:bodyPr wrap="square">
            <a:spAutoFit/>
          </a:bodyPr>
          <a:lstStyle/>
          <a:p>
            <a:r>
              <a:rPr lang="en-US" dirty="0" smtClean="0"/>
              <a:t>The students’ “voice” is regularly heard in their reflective writing on the class blog; they are free to express their ideas, learning and questions about a specific topic. The students are expected (as part of their overall mark) to participate and to respond (post constructive comments) to their peers writing. My role is to constantly monitor and reflect upon student engagement and create activities that encourage engagement of all students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Digital Tools?</a:t>
            </a:r>
            <a:endParaRPr lang="en-US" dirty="0"/>
          </a:p>
        </p:txBody>
      </p:sp>
      <p:sp>
        <p:nvSpPr>
          <p:cNvPr id="4" name="Content Placeholder 3"/>
          <p:cNvSpPr>
            <a:spLocks noGrp="1"/>
          </p:cNvSpPr>
          <p:nvPr>
            <p:ph sz="quarter" idx="1"/>
          </p:nvPr>
        </p:nvSpPr>
        <p:spPr>
          <a:xfrm>
            <a:off x="301752" y="1527048"/>
            <a:ext cx="8503920" cy="4829014"/>
          </a:xfrm>
          <a:prstGeom prst="rect">
            <a:avLst/>
          </a:prstGeom>
        </p:spPr>
        <p:txBody>
          <a:bodyPr wrap="square">
            <a:spAutoFit/>
          </a:bodyPr>
          <a:lstStyle/>
          <a:p>
            <a:pPr>
              <a:buNone/>
            </a:pPr>
            <a:r>
              <a:rPr lang="en-US" i="1" dirty="0" smtClean="0"/>
              <a:t>“The use of digital tools will afford them the opportunity to deepen their skills in communication, collaboration, critical thinking, and creation.  At the same time, as part of a connected global community, my students will become self-starters who can model and coach while knowing how to learn and share with transparency and respect.” (Dolores </a:t>
            </a:r>
            <a:r>
              <a:rPr lang="en-US" i="1" dirty="0" err="1" smtClean="0"/>
              <a:t>Gende</a:t>
            </a:r>
            <a:r>
              <a:rPr lang="en-US" i="1" dirty="0" smtClean="0"/>
              <a:t>)</a:t>
            </a:r>
          </a:p>
          <a:p>
            <a:endParaRPr lang="en-US" i="1" dirty="0" smtClean="0"/>
          </a:p>
          <a:p>
            <a:r>
              <a:rPr lang="en-US" i="1" dirty="0" smtClean="0"/>
              <a:t>http://plpnetwork.com/2012/12/11/evolution-teaching/</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2767" t="12500" r="23646" b="6250"/>
          <a:stretch>
            <a:fillRect/>
          </a:stretch>
        </p:blipFill>
        <p:spPr bwMode="auto">
          <a:xfrm>
            <a:off x="0" y="1"/>
            <a:ext cx="9144000" cy="6731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Technology Integration</a:t>
            </a:r>
            <a:endParaRPr lang="en-US" dirty="0"/>
          </a:p>
        </p:txBody>
      </p:sp>
      <p:sp>
        <p:nvSpPr>
          <p:cNvPr id="3" name="Content Placeholder 2"/>
          <p:cNvSpPr>
            <a:spLocks noGrp="1"/>
          </p:cNvSpPr>
          <p:nvPr>
            <p:ph sz="quarter" idx="1"/>
          </p:nvPr>
        </p:nvSpPr>
        <p:spPr/>
        <p:txBody>
          <a:bodyPr>
            <a:normAutofit/>
          </a:bodyPr>
          <a:lstStyle/>
          <a:p>
            <a:r>
              <a:rPr lang="en-US" dirty="0" smtClean="0"/>
              <a:t>Technology provides for opportunities to connect with the content, to work creatively, to construct knowledge and discover new experiences.  As teachers, we must be willing to allow students to explore the content and allow for creative play of ideas.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28205" t="10938" r="29915" b="4687"/>
          <a:stretch>
            <a:fillRect/>
          </a:stretch>
        </p:blipFill>
        <p:spPr bwMode="auto">
          <a:xfrm>
            <a:off x="1" y="0"/>
            <a:ext cx="91440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The Beginning Stages</a:t>
            </a:r>
            <a:br>
              <a:rPr lang="en-US" dirty="0" smtClean="0"/>
            </a:br>
            <a:r>
              <a:rPr lang="en-US" dirty="0" smtClean="0"/>
              <a:t> A Preliminary Inquiry Project</a:t>
            </a:r>
            <a:endParaRPr lang="en-US" dirty="0"/>
          </a:p>
        </p:txBody>
      </p:sp>
      <p:sp>
        <p:nvSpPr>
          <p:cNvPr id="3" name="Content Placeholder 2"/>
          <p:cNvSpPr>
            <a:spLocks noGrp="1"/>
          </p:cNvSpPr>
          <p:nvPr>
            <p:ph sz="quarter" idx="1"/>
          </p:nvPr>
        </p:nvSpPr>
        <p:spPr/>
        <p:txBody>
          <a:bodyPr/>
          <a:lstStyle/>
          <a:p>
            <a:r>
              <a:rPr lang="en-US" dirty="0" smtClean="0"/>
              <a:t>Students were learning about various </a:t>
            </a:r>
            <a:r>
              <a:rPr lang="en-US" i="1" dirty="0" smtClean="0"/>
              <a:t>States of Consciousness</a:t>
            </a:r>
            <a:r>
              <a:rPr lang="en-US" dirty="0" smtClean="0"/>
              <a:t> in class.</a:t>
            </a:r>
          </a:p>
          <a:p>
            <a:r>
              <a:rPr lang="en-US" dirty="0" smtClean="0"/>
              <a:t>I posed an array of inquiry questions from which the students chose one to explore, research and ultimately answer.</a:t>
            </a:r>
          </a:p>
          <a:p>
            <a:r>
              <a:rPr lang="en-US" dirty="0" smtClean="0"/>
              <a:t>They were to “answer” the question in a presentation which utilized the </a:t>
            </a:r>
            <a:r>
              <a:rPr lang="en-US" i="1" dirty="0" err="1" smtClean="0"/>
              <a:t>Pecha</a:t>
            </a:r>
            <a:r>
              <a:rPr lang="en-US" i="1" dirty="0" smtClean="0"/>
              <a:t> </a:t>
            </a:r>
            <a:r>
              <a:rPr lang="en-US" i="1" dirty="0" err="1" smtClean="0"/>
              <a:t>Kucha</a:t>
            </a:r>
            <a:r>
              <a:rPr lang="en-US" i="1" dirty="0" smtClean="0"/>
              <a:t> </a:t>
            </a:r>
            <a:r>
              <a:rPr lang="en-US" dirty="0" smtClean="0"/>
              <a:t>format (with PowerPoint).</a:t>
            </a:r>
          </a:p>
          <a:p>
            <a:r>
              <a:rPr lang="en-US" dirty="0" smtClean="0"/>
              <a:t>Students also opened a </a:t>
            </a:r>
            <a:r>
              <a:rPr lang="en-US" i="1" dirty="0" smtClean="0"/>
              <a:t>Delicious</a:t>
            </a:r>
            <a:r>
              <a:rPr lang="en-US" dirty="0" smtClean="0"/>
              <a:t> account in order to cite their sources—this was shared with me.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cstate="print"/>
          <a:srcRect l="11119" r="10264"/>
          <a:stretch>
            <a:fillRect/>
          </a:stretch>
        </p:blipFill>
        <p:spPr bwMode="auto">
          <a:xfrm>
            <a:off x="0" y="-8981"/>
            <a:ext cx="9144000" cy="6866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t="21875" b="10135"/>
          <a:stretch>
            <a:fillRect/>
          </a:stretch>
        </p:blipFill>
        <p:spPr bwMode="auto">
          <a:xfrm>
            <a:off x="-25763" y="0"/>
            <a:ext cx="91697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22767" t="10938" r="24524" b="4687"/>
          <a:stretch>
            <a:fillRect/>
          </a:stretch>
        </p:blipFill>
        <p:spPr bwMode="auto">
          <a:xfrm>
            <a:off x="0" y="-53340"/>
            <a:ext cx="9144000" cy="7139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Playing with Technology: A </a:t>
            </a:r>
            <a:r>
              <a:rPr lang="en-US" dirty="0" err="1" smtClean="0"/>
              <a:t>Prezi</a:t>
            </a:r>
            <a:r>
              <a:rPr lang="en-US" dirty="0" smtClean="0"/>
              <a:t> Presentation</a:t>
            </a:r>
            <a:endParaRPr lang="en-US" dirty="0"/>
          </a:p>
        </p:txBody>
      </p:sp>
      <p:sp>
        <p:nvSpPr>
          <p:cNvPr id="3" name="Content Placeholder 2"/>
          <p:cNvSpPr>
            <a:spLocks noGrp="1"/>
          </p:cNvSpPr>
          <p:nvPr>
            <p:ph sz="quarter" idx="1"/>
          </p:nvPr>
        </p:nvSpPr>
        <p:spPr/>
        <p:txBody>
          <a:bodyPr>
            <a:normAutofit/>
          </a:bodyPr>
          <a:lstStyle/>
          <a:p>
            <a:r>
              <a:rPr lang="en-US" dirty="0" smtClean="0"/>
              <a:t>While studying Psychological Disorders, the students created </a:t>
            </a:r>
            <a:r>
              <a:rPr lang="en-US" i="1" dirty="0" err="1" smtClean="0"/>
              <a:t>Prezi</a:t>
            </a:r>
            <a:r>
              <a:rPr lang="en-US" i="1" dirty="0" smtClean="0"/>
              <a:t> </a:t>
            </a:r>
            <a:r>
              <a:rPr lang="en-US" dirty="0" smtClean="0"/>
              <a:t>presentations which describe, identify and classify specific psychological disorders.  The assignment was to be completed in pairs or individually.  Again, they were to cite their sources on their personal </a:t>
            </a:r>
            <a:r>
              <a:rPr lang="en-US" i="1" dirty="0" smtClean="0"/>
              <a:t>Delicious</a:t>
            </a:r>
            <a:r>
              <a:rPr lang="en-US" dirty="0" smtClean="0"/>
              <a:t> bookmark page or choose to cite them on their assignment.</a:t>
            </a:r>
          </a:p>
          <a:p>
            <a:pPr>
              <a:buNone/>
            </a:pPr>
            <a:r>
              <a:rPr lang="en-US" dirty="0" smtClean="0"/>
              <a:t>Assignment Learning Outcomes: </a:t>
            </a:r>
          </a:p>
          <a:p>
            <a:r>
              <a:rPr lang="en-US" dirty="0" smtClean="0"/>
              <a:t>To identify and describe the major contributors and key factors to a psychological disorder.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646" t="14062" r="25403" b="6250"/>
          <a:stretch>
            <a:fillRect/>
          </a:stretch>
        </p:blipFill>
        <p:spPr bwMode="auto">
          <a:xfrm>
            <a:off x="0" y="0"/>
            <a:ext cx="9143999" cy="6804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2767" t="10938" r="23646" b="6250"/>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18690" t="10938" r="23628" b="10937"/>
          <a:stretch>
            <a:fillRect/>
          </a:stretch>
        </p:blipFill>
        <p:spPr bwMode="auto">
          <a:xfrm>
            <a:off x="-320040" y="0"/>
            <a:ext cx="946404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12225" b="12500"/>
          <a:stretch>
            <a:fillRect/>
          </a:stretch>
        </p:blipFill>
        <p:spPr bwMode="auto">
          <a:xfrm>
            <a:off x="-381000" y="0"/>
            <a:ext cx="975609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19253" t="10938" r="24524" b="12500"/>
          <a:stretch>
            <a:fillRect/>
          </a:stretch>
        </p:blipFill>
        <p:spPr bwMode="auto">
          <a:xfrm>
            <a:off x="21771" y="0"/>
            <a:ext cx="912222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1223" t="8974" r="27085" b="6410"/>
          <a:stretch>
            <a:fillRect/>
          </a:stretch>
        </p:blipFill>
        <p:spPr bwMode="auto">
          <a:xfrm>
            <a:off x="0" y="1"/>
            <a:ext cx="9144000" cy="7002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2514" r="13509"/>
          <a:stretch>
            <a:fillRect/>
          </a:stretch>
        </p:blipFill>
        <p:spPr bwMode="auto">
          <a:xfrm>
            <a:off x="56147" y="0"/>
            <a:ext cx="902368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Students</a:t>
            </a:r>
            <a:endParaRPr lang="en-US" dirty="0"/>
          </a:p>
        </p:txBody>
      </p:sp>
      <p:sp>
        <p:nvSpPr>
          <p:cNvPr id="3" name="Content Placeholder 2"/>
          <p:cNvSpPr>
            <a:spLocks noGrp="1"/>
          </p:cNvSpPr>
          <p:nvPr>
            <p:ph sz="quarter" idx="1"/>
          </p:nvPr>
        </p:nvSpPr>
        <p:spPr/>
        <p:txBody>
          <a:bodyPr>
            <a:normAutofit/>
          </a:bodyPr>
          <a:lstStyle/>
          <a:p>
            <a:r>
              <a:rPr lang="en-US" dirty="0" smtClean="0"/>
              <a:t>The purpose of the Inquiry Project was to </a:t>
            </a:r>
            <a:r>
              <a:rPr lang="en-US" b="1" dirty="0" smtClean="0"/>
              <a:t>engage</a:t>
            </a:r>
            <a:r>
              <a:rPr lang="en-US" dirty="0" smtClean="0"/>
              <a:t> my students by making </a:t>
            </a:r>
            <a:r>
              <a:rPr lang="en-US" b="1" dirty="0" smtClean="0"/>
              <a:t>connections</a:t>
            </a:r>
            <a:r>
              <a:rPr lang="en-US" dirty="0" smtClean="0"/>
              <a:t> to their interests in Psychology. </a:t>
            </a:r>
          </a:p>
          <a:p>
            <a:endParaRPr lang="en-US" dirty="0" smtClean="0"/>
          </a:p>
          <a:p>
            <a:pPr>
              <a:buNone/>
            </a:pPr>
            <a:endParaRPr lang="en-US" i="1"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3645" t="14063" r="24525" b="6250"/>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Question</a:t>
            </a:r>
            <a:endParaRPr lang="en-US" dirty="0"/>
          </a:p>
        </p:txBody>
      </p:sp>
      <p:sp>
        <p:nvSpPr>
          <p:cNvPr id="3" name="Content Placeholder 2"/>
          <p:cNvSpPr>
            <a:spLocks noGrp="1"/>
          </p:cNvSpPr>
          <p:nvPr>
            <p:ph sz="quarter" idx="1"/>
          </p:nvPr>
        </p:nvSpPr>
        <p:spPr/>
        <p:txBody>
          <a:bodyPr>
            <a:normAutofit/>
          </a:bodyPr>
          <a:lstStyle/>
          <a:p>
            <a:r>
              <a:rPr lang="en-US" dirty="0" smtClean="0"/>
              <a:t>At the beginning of the inquiry-based learning project, the students decided on a topic of interest (in any area of Psychology), and begin to formulate a central question to investigate.  From here, they began the process of constructing their own understanding and knowledge of the their topic.</a:t>
            </a:r>
          </a:p>
          <a:p>
            <a:endParaRPr lang="en-US" dirty="0" smtClean="0"/>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11186" t="10938" r="13609" b="12500"/>
          <a:stretch>
            <a:fillRect/>
          </a:stretch>
        </p:blipFill>
        <p:spPr bwMode="auto">
          <a:xfrm>
            <a:off x="-228600" y="0"/>
            <a:ext cx="9372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My intentions for this assignment…</a:t>
            </a:r>
            <a:endParaRPr lang="en-CA" dirty="0"/>
          </a:p>
        </p:txBody>
      </p:sp>
      <p:sp>
        <p:nvSpPr>
          <p:cNvPr id="3" name="Content Placeholder 2"/>
          <p:cNvSpPr>
            <a:spLocks noGrp="1"/>
          </p:cNvSpPr>
          <p:nvPr>
            <p:ph sz="quarter" idx="1"/>
          </p:nvPr>
        </p:nvSpPr>
        <p:spPr/>
        <p:txBody>
          <a:bodyPr/>
          <a:lstStyle/>
          <a:p>
            <a:r>
              <a:rPr lang="en-CA" dirty="0" smtClean="0"/>
              <a:t>Posting a reflection </a:t>
            </a:r>
            <a:r>
              <a:rPr lang="en-CA" dirty="0"/>
              <a:t>on </a:t>
            </a:r>
            <a:r>
              <a:rPr lang="en-CA" dirty="0" err="1" smtClean="0"/>
              <a:t>Weebly</a:t>
            </a:r>
            <a:r>
              <a:rPr lang="en-CA" dirty="0" smtClean="0"/>
              <a:t> site (screen shots, reflection on use of technology, pedagogy, and content)</a:t>
            </a:r>
          </a:p>
          <a:p>
            <a:r>
              <a:rPr lang="en-CA" dirty="0" smtClean="0"/>
              <a:t>Use </a:t>
            </a:r>
            <a:r>
              <a:rPr lang="en-CA" dirty="0"/>
              <a:t>the </a:t>
            </a:r>
            <a:r>
              <a:rPr lang="en-CA" dirty="0" smtClean="0"/>
              <a:t>TPAC model to </a:t>
            </a:r>
            <a:r>
              <a:rPr lang="en-CA" b="1" dirty="0"/>
              <a:t>situate </a:t>
            </a:r>
            <a:r>
              <a:rPr lang="en-CA" b="1" dirty="0" smtClean="0"/>
              <a:t>reflections</a:t>
            </a:r>
            <a:r>
              <a:rPr lang="en-CA" dirty="0"/>
              <a:t>, and also to </a:t>
            </a:r>
            <a:r>
              <a:rPr lang="en-CA" b="1" dirty="0"/>
              <a:t>guide any improvements </a:t>
            </a:r>
            <a:r>
              <a:rPr lang="en-CA" dirty="0" smtClean="0"/>
              <a:t>to bring </a:t>
            </a:r>
            <a:r>
              <a:rPr lang="en-CA" dirty="0"/>
              <a:t>to the approach</a:t>
            </a:r>
            <a:r>
              <a:rPr lang="en-CA" dirty="0" smtClean="0"/>
              <a:t>.</a:t>
            </a:r>
          </a:p>
        </p:txBody>
      </p:sp>
    </p:spTree>
    <p:extLst>
      <p:ext uri="{BB962C8B-B14F-4D97-AF65-F5344CB8AC3E}">
        <p14:creationId xmlns:p14="http://schemas.microsoft.com/office/powerpoint/2010/main" val="612262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Applications</a:t>
            </a:r>
            <a:endParaRPr lang="en-US" dirty="0"/>
          </a:p>
        </p:txBody>
      </p:sp>
      <p:sp>
        <p:nvSpPr>
          <p:cNvPr id="3" name="Content Placeholder 2"/>
          <p:cNvSpPr>
            <a:spLocks noGrp="1"/>
          </p:cNvSpPr>
          <p:nvPr>
            <p:ph sz="quarter" idx="1"/>
          </p:nvPr>
        </p:nvSpPr>
        <p:spPr/>
        <p:txBody>
          <a:bodyPr/>
          <a:lstStyle/>
          <a:p>
            <a:r>
              <a:rPr lang="en-US" dirty="0" smtClean="0"/>
              <a:t>Within the inquiry process, the students create a web space in which they reflected on their learning (at each stage) and also shared their understanding of research around their topic.  </a:t>
            </a:r>
          </a:p>
          <a:p>
            <a:r>
              <a:rPr lang="en-US" dirty="0" smtClean="0"/>
              <a:t> The culminating activity required students to answer their “question” in a </a:t>
            </a:r>
            <a:r>
              <a:rPr lang="en-US" b="1" i="1" dirty="0" smtClean="0"/>
              <a:t>celebration of learning </a:t>
            </a:r>
            <a:r>
              <a:rPr lang="en-US" b="1" dirty="0" smtClean="0"/>
              <a:t>presentation</a:t>
            </a:r>
            <a:r>
              <a:rPr lang="en-US" dirty="0" smtClean="0"/>
              <a:t>.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19253" t="10938" r="21889" b="12500"/>
          <a:stretch>
            <a:fillRect/>
          </a:stretch>
        </p:blipFill>
        <p:spPr bwMode="auto">
          <a:xfrm>
            <a:off x="0" y="-1"/>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10938" r="1787" b="625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23287" t="10938" r="14861" b="892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20410" t="10938" r="28826" b="12500"/>
          <a:stretch>
            <a:fillRect/>
          </a:stretch>
        </p:blipFill>
        <p:spPr bwMode="auto">
          <a:xfrm>
            <a:off x="160175" y="0"/>
            <a:ext cx="85375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2752"/>
          </a:xfrm>
        </p:spPr>
        <p:txBody>
          <a:bodyPr>
            <a:normAutofit fontScale="90000"/>
          </a:bodyPr>
          <a:lstStyle/>
          <a:p>
            <a:r>
              <a:rPr lang="en-US" dirty="0" smtClean="0"/>
              <a:t>Reflection, Reflection, Reflection~ The Role of </a:t>
            </a:r>
            <a:r>
              <a:rPr lang="en-US" dirty="0" err="1" smtClean="0"/>
              <a:t>Metacognition</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Students ability to reflect on their learning aids in building on their metacognitive skills,  or being aware of their own thinking skills.  Reflection allows for powerful learning opportunities, which go beyond the school or this particular learning environment in that students learn how to understand and deal with their thoughts and feelings, that is both the cognitive and affective domains of learning.</a:t>
            </a:r>
          </a:p>
          <a:p>
            <a:pPr>
              <a:buNone/>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6801" t="10938" r="18696" b="6250"/>
          <a:stretch>
            <a:fillRect/>
          </a:stretch>
        </p:blipFill>
        <p:spPr bwMode="auto">
          <a:xfrm>
            <a:off x="0" y="0"/>
            <a:ext cx="99060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Engagement</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For the past couple years I have been contemplating and re-thinking my approach to teaching.  Overall, my goal is for students to have a sense of ownership and pride in their learning.  As well, I am looking to create a learner-centered environment where students are actively engaged in constructing meaning and knowledge. In designing this educational platform, I was forced to think about my teaching practice, more specifically, what I wanted my students to learn (content)  and how to make learning happen (pedagogy).  The technological tools were chosen to emphasize the learning-goals of the course; the tools themselves do not allow for learning, but are used to support student learning.  Technological applications that are dynamic allow for activities that engage students in active learning experiences.  </a:t>
            </a:r>
          </a:p>
          <a:p>
            <a:r>
              <a:rPr lang="en-US" dirty="0" smtClean="0"/>
              <a:t>My venture into a technology and student-</a:t>
            </a:r>
            <a:r>
              <a:rPr lang="en-US" dirty="0" err="1" smtClean="0"/>
              <a:t>centred</a:t>
            </a:r>
            <a:r>
              <a:rPr lang="en-US" dirty="0" smtClean="0"/>
              <a:t> classroom has been inspiring.  I have observed notably higher student engagement and student ownership over their learning. The use of technology allowed students to build on their technological skills, work creatively and gave them opportunity to understand and represent the content in a sophisticated way.</a:t>
            </a:r>
          </a:p>
          <a:p>
            <a:pPr fontAlgn="base"/>
            <a:endParaRPr lang="en-US" dirty="0" smtClean="0"/>
          </a:p>
          <a:p>
            <a:endParaRPr lang="en-US" dirty="0" smtClean="0"/>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 Reflection of Practice using the TPAC Model</a:t>
            </a:r>
            <a:endParaRPr lang="en-CA"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04800" y="1524000"/>
            <a:ext cx="4869816" cy="4919006"/>
          </a:xfrm>
        </p:spPr>
      </p:pic>
      <p:sp>
        <p:nvSpPr>
          <p:cNvPr id="5" name="TextBox 4"/>
          <p:cNvSpPr txBox="1"/>
          <p:nvPr/>
        </p:nvSpPr>
        <p:spPr>
          <a:xfrm>
            <a:off x="5486400" y="2273808"/>
            <a:ext cx="3048000" cy="3970318"/>
          </a:xfrm>
          <a:prstGeom prst="rect">
            <a:avLst/>
          </a:prstGeom>
          <a:noFill/>
        </p:spPr>
        <p:txBody>
          <a:bodyPr wrap="square" rtlCol="0">
            <a:spAutoFit/>
          </a:bodyPr>
          <a:lstStyle/>
          <a:p>
            <a:r>
              <a:rPr lang="en-CA" i="1" dirty="0"/>
              <a:t>TPACK, with its emphasis on the interaction teachers' knowledge of Content, Pedagogy, and Technology, places teachers front and center as designers of curriculum, who flexibly and creatively integrate technology and pedagogical approaches to help their students understand subject matter</a:t>
            </a:r>
            <a:r>
              <a:rPr lang="en-CA" i="1" dirty="0" smtClean="0"/>
              <a:t>.</a:t>
            </a:r>
          </a:p>
          <a:p>
            <a:endParaRPr lang="en-CA" i="1" dirty="0" smtClean="0"/>
          </a:p>
          <a:p>
            <a:r>
              <a:rPr lang="en-CA" i="1" dirty="0" smtClean="0"/>
              <a:t>http://www.tpack.org/</a:t>
            </a:r>
            <a:endParaRPr lang="en-CA" i="1" dirty="0"/>
          </a:p>
        </p:txBody>
      </p:sp>
    </p:spTree>
    <p:extLst>
      <p:ext uri="{BB962C8B-B14F-4D97-AF65-F5344CB8AC3E}">
        <p14:creationId xmlns:p14="http://schemas.microsoft.com/office/powerpoint/2010/main" val="33577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TPACK?</a:t>
            </a:r>
            <a:endParaRPr lang="en-CA" dirty="0"/>
          </a:p>
        </p:txBody>
      </p:sp>
      <p:sp>
        <p:nvSpPr>
          <p:cNvPr id="3" name="Content Placeholder 2"/>
          <p:cNvSpPr>
            <a:spLocks noGrp="1"/>
          </p:cNvSpPr>
          <p:nvPr>
            <p:ph sz="quarter" idx="1"/>
          </p:nvPr>
        </p:nvSpPr>
        <p:spPr/>
        <p:txBody>
          <a:bodyPr>
            <a:normAutofit fontScale="92500" lnSpcReduction="20000"/>
          </a:bodyPr>
          <a:lstStyle/>
          <a:p>
            <a:r>
              <a:rPr lang="en-CA" dirty="0" smtClean="0"/>
              <a:t>“Content </a:t>
            </a:r>
            <a:r>
              <a:rPr lang="en-CA" dirty="0"/>
              <a:t>(CK), Pedagogy (PK), and Technology (TK). The TPACK approach goes beyond seeing these three knowledge bases in isolation. TPACK also emphasizes the new kinds of knowledge that lie at the intersections between them, representing four more knowledge bases teachers applicable to teaching with technology: Pedagogical Content Knowledge (PCK), Technological Content Knowledge (TCK), Technological Pedagogical Knowledge (TPK), and the intersection of all three circles, Technological Pedagogical Content Knowledge (TPACK</a:t>
            </a:r>
            <a:r>
              <a:rPr lang="en-CA" dirty="0" smtClean="0"/>
              <a:t>).”</a:t>
            </a:r>
          </a:p>
          <a:p>
            <a:pPr>
              <a:buNone/>
            </a:pPr>
            <a:endParaRPr lang="en-CA" dirty="0" smtClean="0"/>
          </a:p>
          <a:p>
            <a:r>
              <a:rPr lang="en-CA" dirty="0" smtClean="0"/>
              <a:t>http://www.tpack.org/</a:t>
            </a:r>
            <a:endParaRPr lang="en-CA" dirty="0"/>
          </a:p>
        </p:txBody>
      </p:sp>
    </p:spTree>
    <p:extLst>
      <p:ext uri="{BB962C8B-B14F-4D97-AF65-F5344CB8AC3E}">
        <p14:creationId xmlns:p14="http://schemas.microsoft.com/office/powerpoint/2010/main" val="64880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Class Website</a:t>
            </a:r>
            <a:endParaRPr lang="en-US" dirty="0"/>
          </a:p>
        </p:txBody>
      </p:sp>
      <p:sp>
        <p:nvSpPr>
          <p:cNvPr id="3" name="Content Placeholder 2"/>
          <p:cNvSpPr>
            <a:spLocks noGrp="1"/>
          </p:cNvSpPr>
          <p:nvPr>
            <p:ph sz="quarter" idx="1"/>
          </p:nvPr>
        </p:nvSpPr>
        <p:spPr/>
        <p:txBody>
          <a:bodyPr>
            <a:normAutofit fontScale="62500" lnSpcReduction="20000"/>
          </a:bodyPr>
          <a:lstStyle/>
          <a:p>
            <a:pPr>
              <a:buNone/>
            </a:pPr>
            <a:r>
              <a:rPr lang="en-CA" dirty="0" smtClean="0"/>
              <a:t>This semester, I’ve attempted to try something new with my Psychology 12 students—I created a class website, which facilitated students deeper understand of Psychology, including knowledge that this field of human behaviour is multifaceted and pervasive in the world.  The website helped students see their place in the </a:t>
            </a:r>
            <a:r>
              <a:rPr lang="en-CA" i="1" dirty="0" smtClean="0"/>
              <a:t>wide-world</a:t>
            </a:r>
            <a:r>
              <a:rPr lang="en-CA" dirty="0" smtClean="0"/>
              <a:t> of psychology.   As well, I students were given many opportunities to explore various technologies  in order to represent their understanding of Psychology in a new and dynamic way.  </a:t>
            </a:r>
          </a:p>
          <a:p>
            <a:pPr>
              <a:buNone/>
            </a:pPr>
            <a:endParaRPr lang="en-CA" dirty="0" smtClean="0"/>
          </a:p>
          <a:p>
            <a:r>
              <a:rPr lang="en-CA" dirty="0" smtClean="0"/>
              <a:t>The  website allowed me to manage my classroom, that is a place </a:t>
            </a:r>
            <a:r>
              <a:rPr lang="en-CA" i="1" dirty="0" smtClean="0"/>
              <a:t>store</a:t>
            </a:r>
            <a:r>
              <a:rPr lang="en-CA" dirty="0" smtClean="0"/>
              <a:t> the assignments, PowerPoint's, related video, websites and blogs, and to accommodate student-created work, such as blogs, </a:t>
            </a:r>
            <a:r>
              <a:rPr lang="en-CA" dirty="0" err="1" smtClean="0"/>
              <a:t>Prezi</a:t>
            </a:r>
            <a:r>
              <a:rPr lang="en-CA" dirty="0" smtClean="0"/>
              <a:t> presentations, other presentation formats, as well as student </a:t>
            </a:r>
            <a:r>
              <a:rPr lang="en-CA" dirty="0" err="1" smtClean="0"/>
              <a:t>Weebly</a:t>
            </a:r>
            <a:r>
              <a:rPr lang="en-CA" dirty="0" smtClean="0"/>
              <a:t> Websites.   </a:t>
            </a:r>
          </a:p>
          <a:p>
            <a:r>
              <a:rPr lang="en-CA" dirty="0" smtClean="0"/>
              <a:t>The Web 2.0 technologies help to transform student knowledge and understanding of Psychology content</a:t>
            </a:r>
          </a:p>
          <a:p>
            <a:r>
              <a:rPr lang="en-CA" dirty="0" smtClean="0"/>
              <a:t>The weekly blog was valuable for students to express their personal understanding and knowledge of the content, to improve their personal writing and reflections and to motivate them to access “professional” content (articles and research).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Blogging</a:t>
            </a:r>
            <a:endParaRPr lang="en-US" dirty="0"/>
          </a:p>
        </p:txBody>
      </p:sp>
      <p:sp>
        <p:nvSpPr>
          <p:cNvPr id="3" name="Content Placeholder 2"/>
          <p:cNvSpPr>
            <a:spLocks noGrp="1"/>
          </p:cNvSpPr>
          <p:nvPr>
            <p:ph sz="quarter" idx="1"/>
          </p:nvPr>
        </p:nvSpPr>
        <p:spPr/>
        <p:txBody>
          <a:bodyPr>
            <a:normAutofit lnSpcReduction="10000"/>
          </a:bodyPr>
          <a:lstStyle/>
          <a:p>
            <a:endParaRPr lang="en-US" dirty="0" smtClean="0"/>
          </a:p>
          <a:p>
            <a:r>
              <a:rPr lang="en-CA" dirty="0" smtClean="0"/>
              <a:t>Knowledge of the use of blogging in support of content-specific activities and representations constitute the technology, pedagogy and content aspects of the model. </a:t>
            </a:r>
          </a:p>
          <a:p>
            <a:r>
              <a:rPr lang="en-CA" dirty="0" smtClean="0"/>
              <a:t> Much of the planning process revolved around the specific learning objectives and goals of the course.  From here, the knowledge of general pedagogical activities, for instance, using blogs to motivate students and to communicate, help to achieve the learning outcomes for the course.</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21889" t="10938" r="22767" b="12500"/>
          <a:stretch>
            <a:fillRect/>
          </a:stretch>
        </p:blipFill>
        <p:spPr bwMode="auto">
          <a:xfrm>
            <a:off x="0" y="-16933"/>
            <a:ext cx="9144000" cy="6874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28038" t="10938" r="28917" b="12500"/>
          <a:stretch>
            <a:fillRect/>
          </a:stretch>
        </p:blipFill>
        <p:spPr bwMode="auto">
          <a:xfrm>
            <a:off x="0" y="0"/>
            <a:ext cx="924674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2820</TotalTime>
  <Words>994</Words>
  <Application>Microsoft Office PowerPoint</Application>
  <PresentationFormat>On-screen Show (4:3)</PresentationFormat>
  <Paragraphs>55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Civic</vt:lpstr>
      <vt:lpstr>Psychology  12:  A Technology Implementation Plan</vt:lpstr>
      <vt:lpstr>PowerPoint Presentation</vt:lpstr>
      <vt:lpstr>My intentions for this assignment…</vt:lpstr>
      <vt:lpstr>A Reflection of Practice using the TPAC Model</vt:lpstr>
      <vt:lpstr>What is TPACK?</vt:lpstr>
      <vt:lpstr>A Class Website</vt:lpstr>
      <vt:lpstr>Reflective Blogging</vt:lpstr>
      <vt:lpstr>PowerPoint Presentation</vt:lpstr>
      <vt:lpstr>PowerPoint Presentation</vt:lpstr>
      <vt:lpstr>The Class Blog</vt:lpstr>
      <vt:lpstr>Why Use Digital Tools?</vt:lpstr>
      <vt:lpstr>PowerPoint Presentation</vt:lpstr>
      <vt:lpstr>Rationale for Technology Integration</vt:lpstr>
      <vt:lpstr>PowerPoint Presentation</vt:lpstr>
      <vt:lpstr>Technology: The Beginning Stages  A Preliminary Inquiry Project</vt:lpstr>
      <vt:lpstr>PowerPoint Presentation</vt:lpstr>
      <vt:lpstr>PowerPoint Presentation</vt:lpstr>
      <vt:lpstr>PowerPoint Presentation</vt:lpstr>
      <vt:lpstr>Playing with Technology: A Prezi Presentation</vt:lpstr>
      <vt:lpstr>PowerPoint Presentation</vt:lpstr>
      <vt:lpstr>PowerPoint Presentation</vt:lpstr>
      <vt:lpstr>PowerPoint Presentation</vt:lpstr>
      <vt:lpstr>PowerPoint Presentation</vt:lpstr>
      <vt:lpstr>PowerPoint Presentation</vt:lpstr>
      <vt:lpstr>PowerPoint Presentation</vt:lpstr>
      <vt:lpstr>Engaging Students</vt:lpstr>
      <vt:lpstr>PowerPoint Presentation</vt:lpstr>
      <vt:lpstr>Inquiry Question</vt:lpstr>
      <vt:lpstr>PowerPoint Presentation</vt:lpstr>
      <vt:lpstr>Technology Applications</vt:lpstr>
      <vt:lpstr>PowerPoint Presentation</vt:lpstr>
      <vt:lpstr>PowerPoint Presentation</vt:lpstr>
      <vt:lpstr>PowerPoint Presentation</vt:lpstr>
      <vt:lpstr>PowerPoint Presentation</vt:lpstr>
      <vt:lpstr>Reflection, Reflection, Reflection~ The Role of Metacognition</vt:lpstr>
      <vt:lpstr>PowerPoint Presentation</vt:lpstr>
      <vt:lpstr>Student Engagement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Kennedy</dc:creator>
  <cp:lastModifiedBy>SD68 User</cp:lastModifiedBy>
  <cp:revision>30</cp:revision>
  <dcterms:created xsi:type="dcterms:W3CDTF">2012-12-12T02:28:29Z</dcterms:created>
  <dcterms:modified xsi:type="dcterms:W3CDTF">2012-12-21T16:49:17Z</dcterms:modified>
</cp:coreProperties>
</file>